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1" r:id="rId3"/>
    <p:sldId id="287" r:id="rId4"/>
    <p:sldId id="288" r:id="rId5"/>
    <p:sldId id="289" r:id="rId6"/>
    <p:sldId id="290" r:id="rId7"/>
    <p:sldId id="292" r:id="rId8"/>
    <p:sldId id="291" r:id="rId9"/>
    <p:sldId id="293" r:id="rId10"/>
    <p:sldId id="294" r:id="rId11"/>
    <p:sldId id="295" r:id="rId12"/>
    <p:sldId id="296" r:id="rId13"/>
    <p:sldId id="297" r:id="rId14"/>
    <p:sldId id="298" r:id="rId15"/>
    <p:sldId id="299" r:id="rId16"/>
    <p:sldId id="301" r:id="rId17"/>
    <p:sldId id="300" r:id="rId18"/>
    <p:sldId id="26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9" d="100"/>
          <a:sy n="79" d="100"/>
        </p:scale>
        <p:origin x="773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63C15-6CA9-1448-72A0-E4E041EBFB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2D6154-3B12-934E-E5D4-F32125FDF3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FB49A-226E-7F0F-8B3C-345D9B7FC4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15E51-8F9D-463C-BD52-9CAB6AB30A2F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AF3CE0-A253-E987-EC25-D4C556A1C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BF704D-6EC2-651E-E308-46F3B8AA6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59D84-B324-476C-8648-3F4654B05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9260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21ADA-8F9C-2A43-A4C5-1807C8AF4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8B9FDE-1F04-90A5-D342-09410184C3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2AE992-0378-C022-3CDC-35432C963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15E51-8F9D-463C-BD52-9CAB6AB30A2F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0681D8-3C73-1CCC-BAC9-DC0A8BAEE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FFEDE0-5D1F-D6C4-EC09-80AEF3281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59D84-B324-476C-8648-3F4654B05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826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36A8B-F0BF-DD5F-07A4-74B61E0CB3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CCC3C5-E17C-EDD2-BDA1-18C8302C17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C0651-EE4D-4F79-CA1E-EE8172E5A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15E51-8F9D-463C-BD52-9CAB6AB30A2F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E92783-15F4-45D8-4A75-4141CA71F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F99E68-070C-A048-D43F-47719D4D2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59D84-B324-476C-8648-3F4654B05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261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FE6C0-BFB9-8744-2E31-67F36720A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2410B-9C5F-4AEA-61C3-66340D32D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EB9F04-934E-047C-0EBF-C5DA29FF2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15E51-8F9D-463C-BD52-9CAB6AB30A2F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EC7669-3616-AA80-5A8E-D167088A8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94A7C7-9208-2E22-BE7B-28DAB2FF6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59D84-B324-476C-8648-3F4654B05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479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575A3-8296-09C0-5B1F-B63240016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7FE948-B0E4-511C-A8D8-228846275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9A80ED-6135-60B2-DB23-69FCC2A9D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15E51-8F9D-463C-BD52-9CAB6AB30A2F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63FE9-7716-74DC-FFD8-FB61727CE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D6F006-A86D-2BEB-D70A-868C79A0C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59D84-B324-476C-8648-3F4654B05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94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DCDF5-3889-3CCA-44E4-EDBCB633D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74C9DB-F1A8-7E97-115E-FBF689B9FB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F9E714-B073-B59D-3621-E90C1F6CBF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EDB508-14CB-C31E-6027-6F2DB4515C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15E51-8F9D-463C-BD52-9CAB6AB30A2F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B1FC68-8ED1-AB9C-0EBD-7622FAD1A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6355CD-8CD5-C323-778E-7B33384B0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59D84-B324-476C-8648-3F4654B05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5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BFC16-6E37-062F-5FB6-7A1562293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A87F6-FC46-ACE9-F011-56AA874F49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A576E5-0A5E-FC32-900D-66BA9F8C7D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CEF76F-D2FC-B5BD-F7F4-610B9F4C37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B20991-0EC2-92E0-B206-A3A0F2FB87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9FF1FC-FE6A-C869-A6EC-51382E01E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15E51-8F9D-463C-BD52-9CAB6AB30A2F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9D9E358-E9C5-877E-9135-A72744652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E0D0B4C-2DA7-BFDA-BEDC-C12911BDD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59D84-B324-476C-8648-3F4654B05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903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9411B-F55E-AF64-FB0A-A626E2852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5318DB2-6E7E-470B-2DA8-9E919DB63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15E51-8F9D-463C-BD52-9CAB6AB30A2F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BD278E-0CE7-EC57-E23D-4B2F47A6C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635417-A5DF-5C79-FADD-20EDEF415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59D84-B324-476C-8648-3F4654B05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790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C0D0452-6FD5-FDD5-7306-DFAD93285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15E51-8F9D-463C-BD52-9CAB6AB30A2F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D1C661-EE3E-638A-1B21-1D74474AE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4469DE-0D94-99A1-9A12-88402B30E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59D84-B324-476C-8648-3F4654B05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7401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1E7A9-2AB0-BBD4-65DE-17044E93B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E7DC9-27A9-FF21-4FEE-EF5A809A34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4CB33D-FAFC-4D33-1176-93D13A2C8E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237B84-17EF-168F-841A-B63D020A1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15E51-8F9D-463C-BD52-9CAB6AB30A2F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E0B934-0CFE-95AA-51DC-66253356E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E407A8-5CAA-3316-2045-B63480D1C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59D84-B324-476C-8648-3F4654B05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0945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B0E57-AC28-4816-3043-50AD491E2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44B054-1071-C34B-D494-51360C5667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A357E1-402E-D566-4558-A5FE48075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F86A65-D6B4-FC0D-A95C-3EE8091774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15E51-8F9D-463C-BD52-9CAB6AB30A2F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F9B0C9-7820-0869-BC86-B504F8FE3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363825-6E13-8B42-E0C7-BB341C3DF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59D84-B324-476C-8648-3F4654B05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026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CFD055-4C01-387C-F4F8-9DF525850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00F8D2-D411-6C96-BC65-99DE9F908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A0033-673E-EF43-DB5A-4171690E5B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015E51-8F9D-463C-BD52-9CAB6AB30A2F}" type="datetimeFigureOut">
              <a:rPr lang="en-US" smtClean="0"/>
              <a:t>12/10/2022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E7B739-69A4-E920-7486-B54E7A347F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5249F-21EC-89AF-CA11-CE4F3A1A6F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859D84-B324-476C-8648-3F4654B05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810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3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3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floor, person&#10;&#10;Description automatically generated">
            <a:extLst>
              <a:ext uri="{FF2B5EF4-FFF2-40B4-BE49-F238E27FC236}">
                <a16:creationId xmlns:a16="http://schemas.microsoft.com/office/drawing/2014/main" id="{B8765ABB-FA67-B120-BCB5-AC153BD467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" r="16031"/>
          <a:stretch/>
        </p:blipFill>
        <p:spPr>
          <a:xfrm>
            <a:off x="-170" y="-9822"/>
            <a:ext cx="8450317" cy="6857990"/>
          </a:xfrm>
          <a:prstGeom prst="rect">
            <a:avLst/>
          </a:prstGeom>
        </p:spPr>
      </p:pic>
      <p:pic>
        <p:nvPicPr>
          <p:cNvPr id="5" name="Picture 4" descr="A group of pink roses">
            <a:extLst>
              <a:ext uri="{FF2B5EF4-FFF2-40B4-BE49-F238E27FC236}">
                <a16:creationId xmlns:a16="http://schemas.microsoft.com/office/drawing/2014/main" id="{19BBF026-6BDC-9FBF-7737-62652A6290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3" r="23569" b="-2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70E96CC-3A78-D184-1915-F0A307848964}"/>
              </a:ext>
            </a:extLst>
          </p:cNvPr>
          <p:cNvSpPr txBox="1"/>
          <p:nvPr/>
        </p:nvSpPr>
        <p:spPr>
          <a:xfrm>
            <a:off x="410993" y="373601"/>
            <a:ext cx="6133288" cy="4093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6000" b="1" i="1" dirty="0">
              <a:solidFill>
                <a:srgbClr val="FFFFFF"/>
              </a:solidFill>
              <a:latin typeface="Georgia" panose="02040502050405020303" pitchFamily="18" charset="0"/>
            </a:endParaRPr>
          </a:p>
          <a:p>
            <a:r>
              <a:rPr lang="en-US" sz="6000" b="1" i="1" dirty="0">
                <a:solidFill>
                  <a:srgbClr val="FFFFFF"/>
                </a:solidFill>
                <a:latin typeface="Georgia" panose="02040502050405020303" pitchFamily="18" charset="0"/>
              </a:rPr>
              <a:t>Bachelor Contestants </a:t>
            </a:r>
            <a:br>
              <a:rPr lang="en-US" sz="6000" b="1" i="1" dirty="0">
                <a:solidFill>
                  <a:srgbClr val="FFFFFF"/>
                </a:solidFill>
                <a:latin typeface="Georgia" panose="02040502050405020303" pitchFamily="18" charset="0"/>
              </a:rPr>
            </a:br>
            <a:r>
              <a:rPr lang="en-US" sz="6000" b="1" i="1" dirty="0">
                <a:solidFill>
                  <a:srgbClr val="FFFFFF"/>
                </a:solidFill>
                <a:latin typeface="Georgia" panose="02040502050405020303" pitchFamily="18" charset="0"/>
              </a:rPr>
              <a:t>Data Analysis</a:t>
            </a:r>
          </a:p>
          <a:p>
            <a:r>
              <a:rPr lang="en-US" sz="2000" dirty="0">
                <a:solidFill>
                  <a:srgbClr val="FFFFFF"/>
                </a:solidFill>
                <a:latin typeface="Bahnschrift" panose="020B0502040204020203" pitchFamily="34" charset="0"/>
              </a:rPr>
              <a:t>By Maggie Goodman</a:t>
            </a:r>
            <a:endParaRPr lang="en-US" sz="20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55646F-098A-1F03-17D3-D6096133953A}"/>
              </a:ext>
            </a:extLst>
          </p:cNvPr>
          <p:cNvSpPr txBox="1"/>
          <p:nvPr/>
        </p:nvSpPr>
        <p:spPr>
          <a:xfrm>
            <a:off x="7784558" y="5449126"/>
            <a:ext cx="4501475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3600" i="1" dirty="0">
                <a:solidFill>
                  <a:srgbClr val="FFFFFF"/>
                </a:solidFill>
              </a:rPr>
              <a:t>ENTITY Academy Data Science Final Project</a:t>
            </a:r>
            <a:br>
              <a:rPr lang="en-US" sz="2800" i="1" dirty="0">
                <a:solidFill>
                  <a:srgbClr val="FFFFFF"/>
                </a:solidFill>
              </a:rPr>
            </a:br>
            <a:endParaRPr lang="en-US" sz="2800" i="1" dirty="0">
              <a:solidFill>
                <a:srgbClr val="FFFFFF"/>
              </a:solidFill>
            </a:endParaRPr>
          </a:p>
          <a:p>
            <a:pPr algn="l"/>
            <a:endParaRPr lang="en-US" sz="2800" i="1" dirty="0">
              <a:solidFill>
                <a:srgbClr val="FFFFFF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74531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floor, person&#10;&#10;Description automatically generated">
            <a:extLst>
              <a:ext uri="{FF2B5EF4-FFF2-40B4-BE49-F238E27FC236}">
                <a16:creationId xmlns:a16="http://schemas.microsoft.com/office/drawing/2014/main" id="{B8765ABB-FA67-B120-BCB5-AC153BD467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" r="16031"/>
          <a:stretch/>
        </p:blipFill>
        <p:spPr>
          <a:xfrm>
            <a:off x="-170" y="10"/>
            <a:ext cx="845031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E3F504-C7F0-BF19-1187-23578743C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>
                <a:solidFill>
                  <a:srgbClr val="FFFFFF"/>
                </a:solidFill>
                <a:latin typeface="Bahnschrift" panose="020B0502040204020203" pitchFamily="34" charset="0"/>
              </a:rPr>
            </a:br>
            <a:endParaRPr lang="en-US" sz="2100">
              <a:solidFill>
                <a:srgbClr val="FFFFFF"/>
              </a:solidFill>
              <a:latin typeface="Bahnschrift" panose="020B0502040204020203" pitchFamily="34" charset="0"/>
            </a:endParaRPr>
          </a:p>
        </p:txBody>
      </p:sp>
      <p:pic>
        <p:nvPicPr>
          <p:cNvPr id="5" name="Picture 4" descr="A group of pink roses">
            <a:extLst>
              <a:ext uri="{FF2B5EF4-FFF2-40B4-BE49-F238E27FC236}">
                <a16:creationId xmlns:a16="http://schemas.microsoft.com/office/drawing/2014/main" id="{19BBF026-6BDC-9FBF-7737-62652A6290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3" r="23569" b="-2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4ABAB6-4560-2C13-D6D9-84A8A889B78D}"/>
              </a:ext>
            </a:extLst>
          </p:cNvPr>
          <p:cNvSpPr txBox="1"/>
          <p:nvPr/>
        </p:nvSpPr>
        <p:spPr>
          <a:xfrm>
            <a:off x="314527" y="419731"/>
            <a:ext cx="6096000" cy="14311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spcAft>
                <a:spcPts val="600"/>
              </a:spcAft>
              <a:buBlip>
                <a:blip r:embed="rId4"/>
              </a:buBlip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5FE2E7-9CBF-7272-B841-CD162174A4F0}"/>
              </a:ext>
            </a:extLst>
          </p:cNvPr>
          <p:cNvSpPr txBox="1"/>
          <p:nvPr/>
        </p:nvSpPr>
        <p:spPr>
          <a:xfrm>
            <a:off x="275199" y="421237"/>
            <a:ext cx="6135328" cy="64171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Blip>
                <a:blip r:embed="rId4"/>
              </a:buBlip>
            </a:pPr>
            <a:r>
              <a:rPr lang="en-US" sz="2500" b="1" i="1" dirty="0">
                <a:solidFill>
                  <a:schemeClr val="bg1"/>
                </a:solidFill>
                <a:latin typeface="Bahnschrift" panose="020B0502040204020203" pitchFamily="34" charset="0"/>
              </a:rPr>
              <a:t>Evaluation Question #2</a:t>
            </a:r>
          </a:p>
          <a:p>
            <a:endParaRPr lang="en-US" sz="24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algn="ctr"/>
            <a:r>
              <a:rPr lang="en-US" sz="2000" b="1" u="sng" dirty="0">
                <a:solidFill>
                  <a:schemeClr val="bg1"/>
                </a:solidFill>
                <a:latin typeface="Bahnschrift" panose="020B0502040204020203" pitchFamily="34" charset="0"/>
              </a:rPr>
              <a:t>Hypothesis</a:t>
            </a:r>
            <a:r>
              <a:rPr lang="en-US" sz="2000" b="1" dirty="0">
                <a:solidFill>
                  <a:schemeClr val="bg1"/>
                </a:solidFill>
                <a:latin typeface="Bahnschrift" panose="020B0502040204020203" pitchFamily="34" charset="0"/>
              </a:rPr>
              <a:t>: </a:t>
            </a:r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  <a:t>Hometown region </a:t>
            </a:r>
            <a:r>
              <a:rPr lang="en-US" sz="2000" b="1" dirty="0">
                <a:solidFill>
                  <a:schemeClr val="bg1"/>
                </a:solidFill>
                <a:latin typeface="Bahnschrift" panose="020B0502040204020203" pitchFamily="34" charset="0"/>
              </a:rPr>
              <a:t>is</a:t>
            </a:r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  <a:t> a predictor for success on the show.</a:t>
            </a:r>
            <a:b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br>
              <a:rPr lang="en-US" sz="1800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4400" b="1" dirty="0">
                <a:solidFill>
                  <a:srgbClr val="FF0000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REQUIRES ADDITIONAL RESEARCH</a:t>
            </a:r>
            <a:endParaRPr lang="en-US" sz="1050" b="1" dirty="0">
              <a:solidFill>
                <a:srgbClr val="FF0000"/>
              </a:solidFill>
              <a:latin typeface="Bahnschrift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b="1" dirty="0">
              <a:solidFill>
                <a:schemeClr val="bg1"/>
              </a:solidFill>
              <a:latin typeface="Bahnschrift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While data implications made these results difficult to decipher, other figures allow us to draw tentative conclusions about the origins of many of the show’s Final 2 contestants.  It appears that many of the Winners/Runner-Ups hail from either the Western or Southeastern regions of the United States</a:t>
            </a:r>
          </a:p>
          <a:p>
            <a:endParaRPr lang="en-US" b="1" dirty="0">
              <a:solidFill>
                <a:schemeClr val="bg1"/>
              </a:solidFill>
              <a:latin typeface="Bahnschrift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Another interesting thing to note is that NONE of the show’s Winners/Runner-Ups are from outside of the United States. </a:t>
            </a:r>
            <a:br>
              <a:rPr lang="en-US" b="1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B6ACB6-4429-8CA6-43DC-9F7FA660D9F1}"/>
              </a:ext>
            </a:extLst>
          </p:cNvPr>
          <p:cNvSpPr txBox="1"/>
          <p:nvPr/>
        </p:nvSpPr>
        <p:spPr>
          <a:xfrm>
            <a:off x="7960073" y="2548647"/>
            <a:ext cx="35232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i="1" dirty="0">
                <a:solidFill>
                  <a:srgbClr val="FFFFFF"/>
                </a:solidFill>
                <a:latin typeface="Georgia" panose="02040502050405020303" pitchFamily="18" charset="0"/>
              </a:rPr>
              <a:t>Results</a:t>
            </a:r>
            <a:endParaRPr lang="en-US" sz="6600" b="1" i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813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floor, person&#10;&#10;Description automatically generated">
            <a:extLst>
              <a:ext uri="{FF2B5EF4-FFF2-40B4-BE49-F238E27FC236}">
                <a16:creationId xmlns:a16="http://schemas.microsoft.com/office/drawing/2014/main" id="{B8765ABB-FA67-B120-BCB5-AC153BD467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" r="16031"/>
          <a:stretch/>
        </p:blipFill>
        <p:spPr>
          <a:xfrm>
            <a:off x="-170" y="10"/>
            <a:ext cx="845031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E3F504-C7F0-BF19-1187-23578743C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>
                <a:solidFill>
                  <a:srgbClr val="FFFFFF"/>
                </a:solidFill>
                <a:latin typeface="Bahnschrift" panose="020B0502040204020203" pitchFamily="34" charset="0"/>
              </a:rPr>
            </a:br>
            <a:endParaRPr lang="en-US" sz="2100">
              <a:solidFill>
                <a:srgbClr val="FFFFFF"/>
              </a:solidFill>
              <a:latin typeface="Bahnschrift" panose="020B0502040204020203" pitchFamily="34" charset="0"/>
            </a:endParaRPr>
          </a:p>
        </p:txBody>
      </p:sp>
      <p:pic>
        <p:nvPicPr>
          <p:cNvPr id="5" name="Picture 4" descr="A group of pink roses">
            <a:extLst>
              <a:ext uri="{FF2B5EF4-FFF2-40B4-BE49-F238E27FC236}">
                <a16:creationId xmlns:a16="http://schemas.microsoft.com/office/drawing/2014/main" id="{19BBF026-6BDC-9FBF-7737-62652A6290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3" r="23569" b="-2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4ABAB6-4560-2C13-D6D9-84A8A889B78D}"/>
              </a:ext>
            </a:extLst>
          </p:cNvPr>
          <p:cNvSpPr txBox="1"/>
          <p:nvPr/>
        </p:nvSpPr>
        <p:spPr>
          <a:xfrm>
            <a:off x="314527" y="419731"/>
            <a:ext cx="6096000" cy="14311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spcAft>
                <a:spcPts val="600"/>
              </a:spcAft>
              <a:buBlip>
                <a:blip r:embed="rId4"/>
              </a:buBlip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C8E81E-DB96-3702-80D6-450542C65674}"/>
              </a:ext>
            </a:extLst>
          </p:cNvPr>
          <p:cNvSpPr txBox="1"/>
          <p:nvPr/>
        </p:nvSpPr>
        <p:spPr>
          <a:xfrm>
            <a:off x="367068" y="324255"/>
            <a:ext cx="1082946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Blip>
                <a:blip r:embed="rId4"/>
              </a:buBlip>
            </a:pPr>
            <a:r>
              <a:rPr lang="en-US" sz="2800" b="1" i="1" dirty="0">
                <a:solidFill>
                  <a:schemeClr val="bg1"/>
                </a:solidFill>
                <a:latin typeface="Georgia" panose="02040502050405020303" pitchFamily="18" charset="0"/>
              </a:rPr>
              <a:t>Hometown Region Count (Winners/Runner-Ups)</a:t>
            </a:r>
          </a:p>
        </p:txBody>
      </p:sp>
      <p:pic>
        <p:nvPicPr>
          <p:cNvPr id="7" name="Content Placeholder 8">
            <a:extLst>
              <a:ext uri="{FF2B5EF4-FFF2-40B4-BE49-F238E27FC236}">
                <a16:creationId xmlns:a16="http://schemas.microsoft.com/office/drawing/2014/main" id="{6F88D1B7-6ACB-155A-54E5-0D63346D4FE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015" t="21460" r="1096" b="12953"/>
          <a:stretch/>
        </p:blipFill>
        <p:spPr>
          <a:xfrm>
            <a:off x="544050" y="933883"/>
            <a:ext cx="11004482" cy="549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919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floor, person&#10;&#10;Description automatically generated">
            <a:extLst>
              <a:ext uri="{FF2B5EF4-FFF2-40B4-BE49-F238E27FC236}">
                <a16:creationId xmlns:a16="http://schemas.microsoft.com/office/drawing/2014/main" id="{B8765ABB-FA67-B120-BCB5-AC153BD467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" r="16031"/>
          <a:stretch/>
        </p:blipFill>
        <p:spPr>
          <a:xfrm>
            <a:off x="-170" y="10"/>
            <a:ext cx="845031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E3F504-C7F0-BF19-1187-23578743C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>
                <a:solidFill>
                  <a:srgbClr val="FFFFFF"/>
                </a:solidFill>
                <a:latin typeface="Bahnschrift" panose="020B0502040204020203" pitchFamily="34" charset="0"/>
              </a:rPr>
            </a:br>
            <a:endParaRPr lang="en-US" sz="2100">
              <a:solidFill>
                <a:srgbClr val="FFFFFF"/>
              </a:solidFill>
              <a:latin typeface="Bahnschrift" panose="020B0502040204020203" pitchFamily="34" charset="0"/>
            </a:endParaRPr>
          </a:p>
        </p:txBody>
      </p:sp>
      <p:pic>
        <p:nvPicPr>
          <p:cNvPr id="5" name="Picture 4" descr="A group of pink roses">
            <a:extLst>
              <a:ext uri="{FF2B5EF4-FFF2-40B4-BE49-F238E27FC236}">
                <a16:creationId xmlns:a16="http://schemas.microsoft.com/office/drawing/2014/main" id="{19BBF026-6BDC-9FBF-7737-62652A6290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3" r="23569" b="-2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4ABAB6-4560-2C13-D6D9-84A8A889B78D}"/>
              </a:ext>
            </a:extLst>
          </p:cNvPr>
          <p:cNvSpPr txBox="1"/>
          <p:nvPr/>
        </p:nvSpPr>
        <p:spPr>
          <a:xfrm>
            <a:off x="314527" y="419731"/>
            <a:ext cx="6096000" cy="14311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spcAft>
                <a:spcPts val="600"/>
              </a:spcAft>
              <a:buBlip>
                <a:blip r:embed="rId4"/>
              </a:buBlip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9DC67A-828F-37BD-CBCB-AA0317E60C73}"/>
              </a:ext>
            </a:extLst>
          </p:cNvPr>
          <p:cNvSpPr txBox="1"/>
          <p:nvPr/>
        </p:nvSpPr>
        <p:spPr>
          <a:xfrm>
            <a:off x="367068" y="324255"/>
            <a:ext cx="1082946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Blip>
                <a:blip r:embed="rId4"/>
              </a:buBlip>
            </a:pPr>
            <a:r>
              <a:rPr lang="en-US" sz="2800" b="1" i="1" dirty="0">
                <a:solidFill>
                  <a:schemeClr val="bg1"/>
                </a:solidFill>
                <a:latin typeface="Georgia" panose="02040502050405020303" pitchFamily="18" charset="0"/>
              </a:rPr>
              <a:t>Hometown Region Map (Winners/Runner-Ups)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DB2B8F-27A5-CA02-6DB6-45DB475DF1F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9516" t="20072" r="4436" b="16989"/>
          <a:stretch/>
        </p:blipFill>
        <p:spPr>
          <a:xfrm>
            <a:off x="779524" y="847475"/>
            <a:ext cx="10629563" cy="5697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131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floor, person&#10;&#10;Description automatically generated">
            <a:extLst>
              <a:ext uri="{FF2B5EF4-FFF2-40B4-BE49-F238E27FC236}">
                <a16:creationId xmlns:a16="http://schemas.microsoft.com/office/drawing/2014/main" id="{B8765ABB-FA67-B120-BCB5-AC153BD467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" r="16031"/>
          <a:stretch/>
        </p:blipFill>
        <p:spPr>
          <a:xfrm>
            <a:off x="-170" y="10"/>
            <a:ext cx="845031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E3F504-C7F0-BF19-1187-23578743C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>
                <a:solidFill>
                  <a:srgbClr val="FFFFFF"/>
                </a:solidFill>
                <a:latin typeface="Bahnschrift" panose="020B0502040204020203" pitchFamily="34" charset="0"/>
              </a:rPr>
            </a:br>
            <a:endParaRPr lang="en-US" sz="2100">
              <a:solidFill>
                <a:srgbClr val="FFFFFF"/>
              </a:solidFill>
              <a:latin typeface="Bahnschrift" panose="020B0502040204020203" pitchFamily="34" charset="0"/>
            </a:endParaRPr>
          </a:p>
        </p:txBody>
      </p:sp>
      <p:pic>
        <p:nvPicPr>
          <p:cNvPr id="5" name="Picture 4" descr="A group of pink roses">
            <a:extLst>
              <a:ext uri="{FF2B5EF4-FFF2-40B4-BE49-F238E27FC236}">
                <a16:creationId xmlns:a16="http://schemas.microsoft.com/office/drawing/2014/main" id="{19BBF026-6BDC-9FBF-7737-62652A6290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3" r="23569" b="-2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4ABAB6-4560-2C13-D6D9-84A8A889B78D}"/>
              </a:ext>
            </a:extLst>
          </p:cNvPr>
          <p:cNvSpPr txBox="1"/>
          <p:nvPr/>
        </p:nvSpPr>
        <p:spPr>
          <a:xfrm>
            <a:off x="314527" y="419731"/>
            <a:ext cx="6096000" cy="14311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spcAft>
                <a:spcPts val="600"/>
              </a:spcAft>
              <a:buBlip>
                <a:blip r:embed="rId4"/>
              </a:buBlip>
            </a:pP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00E144-958E-4353-B3B2-6C8AB22F562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355" t="22222" r="3684" b="12975"/>
          <a:stretch/>
        </p:blipFill>
        <p:spPr>
          <a:xfrm>
            <a:off x="432710" y="798031"/>
            <a:ext cx="11323192" cy="573571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0FC1596-1D0B-39BE-84EA-E5F03CCCDD9C}"/>
              </a:ext>
            </a:extLst>
          </p:cNvPr>
          <p:cNvSpPr txBox="1"/>
          <p:nvPr/>
        </p:nvSpPr>
        <p:spPr>
          <a:xfrm>
            <a:off x="330291" y="300767"/>
            <a:ext cx="1082946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Blip>
                <a:blip r:embed="rId4"/>
              </a:buBlip>
            </a:pPr>
            <a:r>
              <a:rPr lang="en-US" sz="2400" b="1" i="1" dirty="0">
                <a:solidFill>
                  <a:schemeClr val="bg1"/>
                </a:solidFill>
                <a:latin typeface="Georgia" panose="02040502050405020303" pitchFamily="18" charset="0"/>
              </a:rPr>
              <a:t>Hometown Region Chart (Winners/Runner-Ups by Name)</a:t>
            </a:r>
          </a:p>
        </p:txBody>
      </p:sp>
    </p:spTree>
    <p:extLst>
      <p:ext uri="{BB962C8B-B14F-4D97-AF65-F5344CB8AC3E}">
        <p14:creationId xmlns:p14="http://schemas.microsoft.com/office/powerpoint/2010/main" val="3069511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floor, person&#10;&#10;Description automatically generated">
            <a:extLst>
              <a:ext uri="{FF2B5EF4-FFF2-40B4-BE49-F238E27FC236}">
                <a16:creationId xmlns:a16="http://schemas.microsoft.com/office/drawing/2014/main" id="{B8765ABB-FA67-B120-BCB5-AC153BD467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" r="16031"/>
          <a:stretch/>
        </p:blipFill>
        <p:spPr>
          <a:xfrm>
            <a:off x="-170" y="10"/>
            <a:ext cx="845031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E3F504-C7F0-BF19-1187-23578743C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endParaRPr lang="en-US" sz="2100" dirty="0">
              <a:solidFill>
                <a:srgbClr val="FFFFFF"/>
              </a:solidFill>
              <a:latin typeface="Bahnschrift" panose="020B0502040204020203" pitchFamily="34" charset="0"/>
            </a:endParaRPr>
          </a:p>
        </p:txBody>
      </p:sp>
      <p:pic>
        <p:nvPicPr>
          <p:cNvPr id="5" name="Picture 4" descr="A group of pink roses">
            <a:extLst>
              <a:ext uri="{FF2B5EF4-FFF2-40B4-BE49-F238E27FC236}">
                <a16:creationId xmlns:a16="http://schemas.microsoft.com/office/drawing/2014/main" id="{19BBF026-6BDC-9FBF-7737-62652A6290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3" r="23569" b="-2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4ABAB6-4560-2C13-D6D9-84A8A889B78D}"/>
              </a:ext>
            </a:extLst>
          </p:cNvPr>
          <p:cNvSpPr txBox="1"/>
          <p:nvPr/>
        </p:nvSpPr>
        <p:spPr>
          <a:xfrm>
            <a:off x="314527" y="419731"/>
            <a:ext cx="6096000" cy="14311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spcAft>
                <a:spcPts val="600"/>
              </a:spcAft>
              <a:buBlip>
                <a:blip r:embed="rId4"/>
              </a:buBlip>
            </a:pP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1B81AC-AED1-CBED-37C9-6114FCEE5610}"/>
              </a:ext>
            </a:extLst>
          </p:cNvPr>
          <p:cNvSpPr txBox="1"/>
          <p:nvPr/>
        </p:nvSpPr>
        <p:spPr>
          <a:xfrm>
            <a:off x="7960073" y="2548647"/>
            <a:ext cx="35232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i="1" dirty="0">
                <a:solidFill>
                  <a:srgbClr val="FFFFFF"/>
                </a:solidFill>
                <a:latin typeface="Georgia" panose="02040502050405020303" pitchFamily="18" charset="0"/>
              </a:rPr>
              <a:t>Summary</a:t>
            </a:r>
            <a:endParaRPr lang="en-US" sz="4800" b="1" i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74C99C-B725-3E9A-E506-961B1FA688F2}"/>
              </a:ext>
            </a:extLst>
          </p:cNvPr>
          <p:cNvSpPr txBox="1"/>
          <p:nvPr/>
        </p:nvSpPr>
        <p:spPr>
          <a:xfrm>
            <a:off x="314527" y="622260"/>
            <a:ext cx="6135328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Blip>
                <a:blip r:embed="rId4"/>
              </a:buBlip>
            </a:pP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average age of a Bachelor contestant has not varied much since the show’s inception (typically between 25- and 27-years-old). </a:t>
            </a:r>
            <a:b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2400" b="1" dirty="0">
              <a:solidFill>
                <a:schemeClr val="bg1"/>
              </a:solidFill>
              <a:latin typeface="Bahnschrift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average age of a given season has never exceeded 28-years-old (given this data).</a:t>
            </a:r>
            <a:b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US" sz="24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  <a:t>While most of the Final 2 contestants on each season have come from the Western &amp; Southeastern U.S., it is difficult to say whether hometown region is a predictor for success on the show.  It requires additional research.</a:t>
            </a:r>
            <a:br>
              <a:rPr lang="en-US" b="1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4429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floor, person&#10;&#10;Description automatically generated">
            <a:extLst>
              <a:ext uri="{FF2B5EF4-FFF2-40B4-BE49-F238E27FC236}">
                <a16:creationId xmlns:a16="http://schemas.microsoft.com/office/drawing/2014/main" id="{B8765ABB-FA67-B120-BCB5-AC153BD467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" r="16031"/>
          <a:stretch/>
        </p:blipFill>
        <p:spPr>
          <a:xfrm>
            <a:off x="-170" y="10"/>
            <a:ext cx="845031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E3F504-C7F0-BF19-1187-23578743C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endParaRPr lang="en-US" sz="2100" dirty="0">
              <a:solidFill>
                <a:srgbClr val="FFFFFF"/>
              </a:solidFill>
              <a:latin typeface="Bahnschrift" panose="020B0502040204020203" pitchFamily="34" charset="0"/>
            </a:endParaRPr>
          </a:p>
        </p:txBody>
      </p:sp>
      <p:pic>
        <p:nvPicPr>
          <p:cNvPr id="5" name="Picture 4" descr="A group of pink roses">
            <a:extLst>
              <a:ext uri="{FF2B5EF4-FFF2-40B4-BE49-F238E27FC236}">
                <a16:creationId xmlns:a16="http://schemas.microsoft.com/office/drawing/2014/main" id="{19BBF026-6BDC-9FBF-7737-62652A6290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3" r="23569" b="-2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4ABAB6-4560-2C13-D6D9-84A8A889B78D}"/>
              </a:ext>
            </a:extLst>
          </p:cNvPr>
          <p:cNvSpPr txBox="1"/>
          <p:nvPr/>
        </p:nvSpPr>
        <p:spPr>
          <a:xfrm>
            <a:off x="314527" y="419731"/>
            <a:ext cx="6096000" cy="14311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spcAft>
                <a:spcPts val="600"/>
              </a:spcAft>
              <a:buBlip>
                <a:blip r:embed="rId4"/>
              </a:buBlip>
            </a:pP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A8C645-DAD6-E07B-1293-7D5B04438B93}"/>
              </a:ext>
            </a:extLst>
          </p:cNvPr>
          <p:cNvSpPr txBox="1"/>
          <p:nvPr/>
        </p:nvSpPr>
        <p:spPr>
          <a:xfrm>
            <a:off x="275199" y="502664"/>
            <a:ext cx="6135328" cy="59400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Blip>
                <a:blip r:embed="rId4"/>
              </a:buBlip>
            </a:pP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  <a:t>Despite fluctuations in viewership, </a:t>
            </a:r>
            <a:r>
              <a:rPr lang="en-US" sz="2400" b="1" i="1" dirty="0">
                <a:solidFill>
                  <a:schemeClr val="bg1"/>
                </a:solidFill>
                <a:latin typeface="Bahnschrift" panose="020B0502040204020203" pitchFamily="34" charset="0"/>
              </a:rPr>
              <a:t>The Bachelor</a:t>
            </a: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  <a:t>’s on-air longevity has been immensely i</a:t>
            </a:r>
            <a:r>
              <a:rPr lang="en-US" sz="2200" b="1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nfluential to reality television programming while still reaching a wide audience.</a:t>
            </a:r>
            <a:br>
              <a:rPr lang="en-US" sz="2200" b="1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2200" b="1" dirty="0">
              <a:solidFill>
                <a:schemeClr val="bg1"/>
              </a:solidFill>
              <a:latin typeface="Bahnschrift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2200" b="1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However, the show’s appeal is limited to certain populations, religions, and races.</a:t>
            </a:r>
            <a:br>
              <a:rPr lang="en-US" sz="2200" b="1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2200" b="1" dirty="0">
              <a:solidFill>
                <a:schemeClr val="bg1"/>
              </a:solidFill>
              <a:latin typeface="Bahnschrift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2200" b="1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Average contestant age and hometown are only two of the variables that factor into the show’s continued success and impact. </a:t>
            </a:r>
            <a:br>
              <a:rPr lang="en-US" sz="2200" b="1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2200" b="1" dirty="0">
              <a:solidFill>
                <a:schemeClr val="bg1"/>
              </a:solidFill>
              <a:latin typeface="Bahnschrift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2200" b="1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Though some may consider the show frivolous and vapid, it offers an opportunity to examine and address larger issues in our society today. </a:t>
            </a:r>
            <a:endParaRPr lang="en-US" sz="22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9F9AF7-5AD6-8225-4B9E-27D5C46D88E2}"/>
              </a:ext>
            </a:extLst>
          </p:cNvPr>
          <p:cNvSpPr txBox="1"/>
          <p:nvPr/>
        </p:nvSpPr>
        <p:spPr>
          <a:xfrm>
            <a:off x="7657608" y="2666634"/>
            <a:ext cx="40714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i="1" dirty="0">
                <a:solidFill>
                  <a:srgbClr val="FFFFFF"/>
                </a:solidFill>
                <a:latin typeface="Georgia" panose="02040502050405020303" pitchFamily="18" charset="0"/>
              </a:rPr>
              <a:t>Conclusions</a:t>
            </a:r>
            <a:endParaRPr lang="en-US" sz="4800" b="1" i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7450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floor, person&#10;&#10;Description automatically generated">
            <a:extLst>
              <a:ext uri="{FF2B5EF4-FFF2-40B4-BE49-F238E27FC236}">
                <a16:creationId xmlns:a16="http://schemas.microsoft.com/office/drawing/2014/main" id="{B8765ABB-FA67-B120-BCB5-AC153BD467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" r="16031"/>
          <a:stretch/>
        </p:blipFill>
        <p:spPr>
          <a:xfrm>
            <a:off x="-170" y="10"/>
            <a:ext cx="845031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E3F504-C7F0-BF19-1187-23578743C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endParaRPr lang="en-US" sz="2100" dirty="0">
              <a:solidFill>
                <a:srgbClr val="FFFFFF"/>
              </a:solidFill>
              <a:latin typeface="Bahnschrift" panose="020B0502040204020203" pitchFamily="34" charset="0"/>
            </a:endParaRPr>
          </a:p>
        </p:txBody>
      </p:sp>
      <p:pic>
        <p:nvPicPr>
          <p:cNvPr id="5" name="Picture 4" descr="A group of pink roses">
            <a:extLst>
              <a:ext uri="{FF2B5EF4-FFF2-40B4-BE49-F238E27FC236}">
                <a16:creationId xmlns:a16="http://schemas.microsoft.com/office/drawing/2014/main" id="{19BBF026-6BDC-9FBF-7737-62652A6290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3" r="23569" b="-2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4ABAB6-4560-2C13-D6D9-84A8A889B78D}"/>
              </a:ext>
            </a:extLst>
          </p:cNvPr>
          <p:cNvSpPr txBox="1"/>
          <p:nvPr/>
        </p:nvSpPr>
        <p:spPr>
          <a:xfrm>
            <a:off x="314527" y="419731"/>
            <a:ext cx="6096000" cy="14311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spcAft>
                <a:spcPts val="600"/>
              </a:spcAft>
              <a:buBlip>
                <a:blip r:embed="rId4"/>
              </a:buBlip>
            </a:pP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3E9DB5-825E-33D4-C068-ABAE8E34E1E7}"/>
              </a:ext>
            </a:extLst>
          </p:cNvPr>
          <p:cNvSpPr txBox="1"/>
          <p:nvPr/>
        </p:nvSpPr>
        <p:spPr>
          <a:xfrm>
            <a:off x="7259616" y="2595545"/>
            <a:ext cx="48124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i="1" dirty="0">
                <a:solidFill>
                  <a:srgbClr val="FFFFFF"/>
                </a:solidFill>
                <a:latin typeface="Georgia" panose="02040502050405020303" pitchFamily="18" charset="0"/>
              </a:rPr>
              <a:t>If only…</a:t>
            </a:r>
            <a:endParaRPr lang="en-US" sz="4800" b="1" i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95677A-093B-FEAC-C525-9BB7790E0B20}"/>
              </a:ext>
            </a:extLst>
          </p:cNvPr>
          <p:cNvSpPr txBox="1"/>
          <p:nvPr/>
        </p:nvSpPr>
        <p:spPr>
          <a:xfrm>
            <a:off x="275199" y="241054"/>
            <a:ext cx="6135328" cy="6370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Blip>
                <a:blip r:embed="rId4"/>
              </a:buBlip>
            </a:pP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  <a:t>Ideally, if I had more time and resources, I would love to…</a:t>
            </a:r>
          </a:p>
          <a:p>
            <a:pPr marL="285750" indent="-285750">
              <a:buBlip>
                <a:blip r:embed="rId4"/>
              </a:buBlip>
            </a:pPr>
            <a:endParaRPr lang="en-US" sz="24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742950" lvl="1" indent="-285750">
              <a:buBlip>
                <a:blip r:embed="rId4"/>
              </a:buBlip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…analyze Bachelor contestants’ social media reach and influence post-show, specifically how ABC could use those contestants’ appeal to monetize the brand further and draw in different audiences and potential contestants. </a:t>
            </a:r>
            <a:b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US" sz="2400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742950" lvl="1" indent="-285750">
              <a:buBlip>
                <a:blip r:embed="rId4"/>
              </a:buBlip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…analyze Bachelor couple success rates and variables that could be improved to increase longevity of the couples after the show is over.  Increased couple longevity could help improve ratings.</a:t>
            </a:r>
            <a:endParaRPr lang="en-US" sz="2200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5206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floor, person&#10;&#10;Description automatically generated">
            <a:extLst>
              <a:ext uri="{FF2B5EF4-FFF2-40B4-BE49-F238E27FC236}">
                <a16:creationId xmlns:a16="http://schemas.microsoft.com/office/drawing/2014/main" id="{B8765ABB-FA67-B120-BCB5-AC153BD467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" r="16031"/>
          <a:stretch/>
        </p:blipFill>
        <p:spPr>
          <a:xfrm>
            <a:off x="-170" y="10"/>
            <a:ext cx="845031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E3F504-C7F0-BF19-1187-23578743C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endParaRPr lang="en-US" sz="2100" dirty="0">
              <a:solidFill>
                <a:srgbClr val="FFFFFF"/>
              </a:solidFill>
              <a:latin typeface="Bahnschrift" panose="020B0502040204020203" pitchFamily="34" charset="0"/>
            </a:endParaRPr>
          </a:p>
        </p:txBody>
      </p:sp>
      <p:pic>
        <p:nvPicPr>
          <p:cNvPr id="5" name="Picture 4" descr="A group of pink roses">
            <a:extLst>
              <a:ext uri="{FF2B5EF4-FFF2-40B4-BE49-F238E27FC236}">
                <a16:creationId xmlns:a16="http://schemas.microsoft.com/office/drawing/2014/main" id="{19BBF026-6BDC-9FBF-7737-62652A6290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3" r="23569" b="-2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4ABAB6-4560-2C13-D6D9-84A8A889B78D}"/>
              </a:ext>
            </a:extLst>
          </p:cNvPr>
          <p:cNvSpPr txBox="1"/>
          <p:nvPr/>
        </p:nvSpPr>
        <p:spPr>
          <a:xfrm>
            <a:off x="314527" y="419731"/>
            <a:ext cx="6096000" cy="14311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spcAft>
                <a:spcPts val="600"/>
              </a:spcAft>
              <a:buBlip>
                <a:blip r:embed="rId4"/>
              </a:buBlip>
            </a:pP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B7C2B3-CADC-1F36-1667-72562689BD8E}"/>
              </a:ext>
            </a:extLst>
          </p:cNvPr>
          <p:cNvSpPr txBox="1"/>
          <p:nvPr/>
        </p:nvSpPr>
        <p:spPr>
          <a:xfrm>
            <a:off x="7950871" y="2595545"/>
            <a:ext cx="40714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i="1" dirty="0">
                <a:solidFill>
                  <a:srgbClr val="FFFFFF"/>
                </a:solidFill>
                <a:latin typeface="Georgia" panose="02040502050405020303" pitchFamily="18" charset="0"/>
              </a:rPr>
              <a:t>Questions</a:t>
            </a:r>
            <a:endParaRPr lang="en-US" sz="4800" b="1" i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868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3F504-C7F0-BF19-1187-23578743CA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3A426F-07A8-3464-1E37-F3A2F1F1D4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group of pink roses">
            <a:extLst>
              <a:ext uri="{FF2B5EF4-FFF2-40B4-BE49-F238E27FC236}">
                <a16:creationId xmlns:a16="http://schemas.microsoft.com/office/drawing/2014/main" id="{19BBF026-6BDC-9FBF-7737-62652A629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 descr="A person holding a trophy&#10;&#10;Description automatically generated">
            <a:extLst>
              <a:ext uri="{FF2B5EF4-FFF2-40B4-BE49-F238E27FC236}">
                <a16:creationId xmlns:a16="http://schemas.microsoft.com/office/drawing/2014/main" id="{E8DA1786-1B32-B998-7432-D465E46086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Speech Bubble: Oval 6">
            <a:extLst>
              <a:ext uri="{FF2B5EF4-FFF2-40B4-BE49-F238E27FC236}">
                <a16:creationId xmlns:a16="http://schemas.microsoft.com/office/drawing/2014/main" id="{641E0155-0461-D95D-F2C3-BCB5CEF39D34}"/>
              </a:ext>
            </a:extLst>
          </p:cNvPr>
          <p:cNvSpPr/>
          <p:nvPr/>
        </p:nvSpPr>
        <p:spPr>
          <a:xfrm>
            <a:off x="6958729" y="178466"/>
            <a:ext cx="2340914" cy="1823371"/>
          </a:xfrm>
          <a:prstGeom prst="wedgeEllipseCallout">
            <a:avLst>
              <a:gd name="adj1" fmla="val -50475"/>
              <a:gd name="adj2" fmla="val 61889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rgbClr val="C00000"/>
                </a:solidFill>
                <a:latin typeface="Bahnschrift" panose="020B0502040204020203" pitchFamily="34" charset="0"/>
              </a:rPr>
              <a:t>Will you accept this Data Science Project?</a:t>
            </a:r>
          </a:p>
        </p:txBody>
      </p:sp>
    </p:spTree>
    <p:extLst>
      <p:ext uri="{BB962C8B-B14F-4D97-AF65-F5344CB8AC3E}">
        <p14:creationId xmlns:p14="http://schemas.microsoft.com/office/powerpoint/2010/main" val="7673807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floor, person&#10;&#10;Description automatically generated">
            <a:extLst>
              <a:ext uri="{FF2B5EF4-FFF2-40B4-BE49-F238E27FC236}">
                <a16:creationId xmlns:a16="http://schemas.microsoft.com/office/drawing/2014/main" id="{B8765ABB-FA67-B120-BCB5-AC153BD467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" r="16031"/>
          <a:stretch/>
        </p:blipFill>
        <p:spPr>
          <a:xfrm>
            <a:off x="-170" y="-9822"/>
            <a:ext cx="845031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E3F504-C7F0-BF19-1187-23578743C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8"/>
            <a:ext cx="4620584" cy="3850712"/>
          </a:xfrm>
        </p:spPr>
        <p:txBody>
          <a:bodyPr>
            <a:normAutofit/>
          </a:bodyPr>
          <a:lstStyle/>
          <a:p>
            <a:pPr algn="l"/>
            <a:br>
              <a:rPr lang="en-US" sz="18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18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18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18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18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18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18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18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18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18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18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18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1800" b="1" dirty="0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1800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US" sz="1800" dirty="0">
              <a:solidFill>
                <a:srgbClr val="FFFFFF"/>
              </a:solidFill>
              <a:latin typeface="Bahnschrift" panose="020B0502040204020203" pitchFamily="34" charset="0"/>
            </a:endParaRPr>
          </a:p>
        </p:txBody>
      </p:sp>
      <p:pic>
        <p:nvPicPr>
          <p:cNvPr id="5" name="Picture 4" descr="A group of pink roses">
            <a:extLst>
              <a:ext uri="{FF2B5EF4-FFF2-40B4-BE49-F238E27FC236}">
                <a16:creationId xmlns:a16="http://schemas.microsoft.com/office/drawing/2014/main" id="{19BBF026-6BDC-9FBF-7737-62652A6290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3" r="23569" b="-2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21C36C-1875-A57C-5E8A-949F64A00CE1}"/>
              </a:ext>
            </a:extLst>
          </p:cNvPr>
          <p:cNvSpPr txBox="1"/>
          <p:nvPr/>
        </p:nvSpPr>
        <p:spPr>
          <a:xfrm>
            <a:off x="504144" y="180047"/>
            <a:ext cx="5590162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u="sng" dirty="0">
              <a:solidFill>
                <a:srgbClr val="FFFFFF"/>
              </a:solidFill>
              <a:latin typeface="Bahnschrift" panose="020B0502040204020203" pitchFamily="34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1900" b="1" dirty="0">
                <a:solidFill>
                  <a:schemeClr val="bg1"/>
                </a:solidFill>
                <a:latin typeface="Bahnschrift" panose="020B0502040204020203" pitchFamily="34" charset="0"/>
              </a:rPr>
              <a:t>Teacher of 10 years</a:t>
            </a:r>
            <a:br>
              <a:rPr lang="en-US" sz="1900" b="1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US" sz="19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1900" b="1" dirty="0">
                <a:solidFill>
                  <a:schemeClr val="bg1"/>
                </a:solidFill>
                <a:latin typeface="Bahnschrift" panose="020B0502040204020203" pitchFamily="34" charset="0"/>
              </a:rPr>
              <a:t>Masters Degree in Childhood Special Education from Queens College (2017)</a:t>
            </a:r>
            <a:br>
              <a:rPr lang="en-US" sz="1900" b="1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US" sz="19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1900" b="1" dirty="0">
                <a:solidFill>
                  <a:schemeClr val="bg1"/>
                </a:solidFill>
                <a:latin typeface="Bahnschrift" panose="020B0502040204020203" pitchFamily="34" charset="0"/>
              </a:rPr>
              <a:t>Bachelors Degree in Elementary Education/Human Development from Boston College (2012)</a:t>
            </a:r>
            <a:br>
              <a:rPr lang="en-US" sz="1900" b="1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US" sz="19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1900" b="1" dirty="0">
                <a:solidFill>
                  <a:schemeClr val="bg1"/>
                </a:solidFill>
                <a:latin typeface="Bahnschrift" panose="020B0502040204020203" pitchFamily="34" charset="0"/>
              </a:rPr>
              <a:t>Began watching </a:t>
            </a:r>
            <a:r>
              <a:rPr lang="en-US" sz="2000" b="1" i="1" dirty="0">
                <a:solidFill>
                  <a:schemeClr val="bg1"/>
                </a:solidFill>
                <a:latin typeface="Bahnschrift" panose="020B0502040204020203" pitchFamily="34" charset="0"/>
              </a:rPr>
              <a:t>The Bachelor</a:t>
            </a:r>
            <a:r>
              <a:rPr lang="en-US" sz="2000" b="1" dirty="0">
                <a:solidFill>
                  <a:schemeClr val="bg1"/>
                </a:solidFill>
                <a:latin typeface="Bahnschrift" panose="020B0502040204020203" pitchFamily="34" charset="0"/>
              </a:rPr>
              <a:t> </a:t>
            </a:r>
            <a:r>
              <a:rPr lang="en-US" sz="1900" b="1" dirty="0">
                <a:solidFill>
                  <a:schemeClr val="bg1"/>
                </a:solidFill>
                <a:latin typeface="Bahnschrift" panose="020B0502040204020203" pitchFamily="34" charset="0"/>
              </a:rPr>
              <a:t>every Monday night with my mom and sister when I was 12 (2002)</a:t>
            </a:r>
            <a:br>
              <a:rPr lang="en-US" sz="1900" b="1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US" sz="19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1900" b="1" dirty="0">
                <a:solidFill>
                  <a:schemeClr val="bg1"/>
                </a:solidFill>
                <a:latin typeface="Bahnschrift" panose="020B0502040204020203" pitchFamily="34" charset="0"/>
              </a:rPr>
              <a:t>General passion for reality television &amp; entertainment</a:t>
            </a:r>
            <a:br>
              <a:rPr lang="en-US" sz="1900" b="1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US" sz="19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1900" b="1" dirty="0">
                <a:solidFill>
                  <a:schemeClr val="bg1"/>
                </a:solidFill>
                <a:latin typeface="Bahnschrift" panose="020B0502040204020203" pitchFamily="34" charset="0"/>
              </a:rPr>
              <a:t>Currently employed with the New York City Department of Education as a Middle School Special Education Teacher</a:t>
            </a:r>
            <a:br>
              <a:rPr lang="en-US" b="1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buBlip>
                <a:blip r:embed="rId4"/>
              </a:buBlip>
            </a:pP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DF3CD59-614A-E3AA-7C20-24F5B7470DC4}"/>
              </a:ext>
            </a:extLst>
          </p:cNvPr>
          <p:cNvSpPr txBox="1"/>
          <p:nvPr/>
        </p:nvSpPr>
        <p:spPr>
          <a:xfrm>
            <a:off x="6470621" y="2008920"/>
            <a:ext cx="613328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b="1" i="1" dirty="0">
                <a:solidFill>
                  <a:srgbClr val="FFFFFF"/>
                </a:solidFill>
                <a:latin typeface="Georgia" panose="02040502050405020303" pitchFamily="18" charset="0"/>
              </a:rPr>
              <a:t>My </a:t>
            </a:r>
          </a:p>
          <a:p>
            <a:pPr algn="ctr"/>
            <a:r>
              <a:rPr lang="en-US" sz="5400" b="1" i="1" dirty="0">
                <a:solidFill>
                  <a:srgbClr val="FFFFFF"/>
                </a:solidFill>
                <a:latin typeface="Georgia" panose="02040502050405020303" pitchFamily="18" charset="0"/>
              </a:rPr>
              <a:t>Background</a:t>
            </a:r>
          </a:p>
        </p:txBody>
      </p:sp>
    </p:spTree>
    <p:extLst>
      <p:ext uri="{BB962C8B-B14F-4D97-AF65-F5344CB8AC3E}">
        <p14:creationId xmlns:p14="http://schemas.microsoft.com/office/powerpoint/2010/main" val="2506391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floor, person&#10;&#10;Description automatically generated">
            <a:extLst>
              <a:ext uri="{FF2B5EF4-FFF2-40B4-BE49-F238E27FC236}">
                <a16:creationId xmlns:a16="http://schemas.microsoft.com/office/drawing/2014/main" id="{B8765ABB-FA67-B120-BCB5-AC153BD467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" r="16031"/>
          <a:stretch/>
        </p:blipFill>
        <p:spPr>
          <a:xfrm>
            <a:off x="-170" y="10"/>
            <a:ext cx="845031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E3F504-C7F0-BF19-1187-23578743C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>
                <a:solidFill>
                  <a:srgbClr val="FFFFFF"/>
                </a:solidFill>
                <a:latin typeface="Bahnschrift" panose="020B0502040204020203" pitchFamily="34" charset="0"/>
              </a:rPr>
            </a:br>
            <a:endParaRPr lang="en-US" sz="2100">
              <a:solidFill>
                <a:srgbClr val="FFFFFF"/>
              </a:solidFill>
              <a:latin typeface="Bahnschrift" panose="020B0502040204020203" pitchFamily="34" charset="0"/>
            </a:endParaRPr>
          </a:p>
        </p:txBody>
      </p:sp>
      <p:pic>
        <p:nvPicPr>
          <p:cNvPr id="5" name="Picture 4" descr="A group of pink roses">
            <a:extLst>
              <a:ext uri="{FF2B5EF4-FFF2-40B4-BE49-F238E27FC236}">
                <a16:creationId xmlns:a16="http://schemas.microsoft.com/office/drawing/2014/main" id="{19BBF026-6BDC-9FBF-7737-62652A6290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3" r="23569" b="-2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21C36C-1875-A57C-5E8A-949F64A00CE1}"/>
              </a:ext>
            </a:extLst>
          </p:cNvPr>
          <p:cNvSpPr txBox="1"/>
          <p:nvPr/>
        </p:nvSpPr>
        <p:spPr>
          <a:xfrm>
            <a:off x="504144" y="272375"/>
            <a:ext cx="5590162" cy="69249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Blip>
                <a:blip r:embed="rId4"/>
              </a:buBlip>
            </a:pPr>
            <a:r>
              <a:rPr lang="en-US" sz="2400" b="1" i="1" dirty="0">
                <a:solidFill>
                  <a:schemeClr val="bg1"/>
                </a:solidFill>
                <a:latin typeface="Bahnschrift" panose="020B0502040204020203" pitchFamily="34" charset="0"/>
              </a:rPr>
              <a:t>The Bachelor</a:t>
            </a: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  <a:t>, a reality television show created by Mike Fleiss, first aired in 2002 on ABC</a:t>
            </a:r>
            <a:b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US" sz="24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  <a:t>26 seasons; 27</a:t>
            </a:r>
            <a:r>
              <a:rPr lang="en-US" sz="2400" b="1" baseline="30000" dirty="0">
                <a:solidFill>
                  <a:schemeClr val="bg1"/>
                </a:solidFill>
                <a:latin typeface="Bahnschrift" panose="020B0502040204020203" pitchFamily="34" charset="0"/>
              </a:rPr>
              <a:t>th</a:t>
            </a: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  <a:t> coming in January 2023</a:t>
            </a:r>
            <a:b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US" sz="24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  <a:t>Premise</a:t>
            </a:r>
          </a:p>
          <a:p>
            <a:pPr marL="742950" lvl="1" indent="-285750">
              <a:buBlip>
                <a:blip r:embed="rId4"/>
              </a:buBlip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1 Bachelor</a:t>
            </a:r>
          </a:p>
          <a:p>
            <a:pPr marL="742950" lvl="1" indent="-285750">
              <a:buBlip>
                <a:blip r:embed="rId4"/>
              </a:buBlip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About 20-30 women (contestants)</a:t>
            </a:r>
          </a:p>
          <a:p>
            <a:pPr marL="742950" lvl="1" indent="-285750">
              <a:buBlip>
                <a:blip r:embed="rId4"/>
              </a:buBlip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Approximately 8 weeks</a:t>
            </a:r>
          </a:p>
          <a:p>
            <a:pPr marL="742950" lvl="1" indent="-285750">
              <a:buBlip>
                <a:blip r:embed="rId4"/>
              </a:buBlip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One-on-one and group dates each week</a:t>
            </a:r>
          </a:p>
          <a:p>
            <a:pPr marL="742950" lvl="1" indent="-285750">
              <a:buBlip>
                <a:blip r:embed="rId4"/>
              </a:buBlip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Weekly eliminations</a:t>
            </a:r>
          </a:p>
          <a:p>
            <a:pPr marL="742950" lvl="1" indent="-285750">
              <a:buBlip>
                <a:blip r:embed="rId4"/>
              </a:buBlip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Expectation of a proposal to one woman at the end</a:t>
            </a:r>
          </a:p>
          <a:p>
            <a:pPr marL="285750" indent="-285750">
              <a:buBlip>
                <a:blip r:embed="rId4"/>
              </a:buBlip>
            </a:pPr>
            <a:endParaRPr lang="en-US" sz="20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buBlip>
                <a:blip r:embed="rId4"/>
              </a:buBlip>
            </a:pPr>
            <a:endParaRPr lang="en-US" sz="20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endParaRPr lang="en-US" sz="20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pic>
        <p:nvPicPr>
          <p:cNvPr id="1028" name="Picture 4" descr="The Bachelor (American season 1) - Wikipedia">
            <a:extLst>
              <a:ext uri="{FF2B5EF4-FFF2-40B4-BE49-F238E27FC236}">
                <a16:creationId xmlns:a16="http://schemas.microsoft.com/office/drawing/2014/main" id="{13208026-B048-9914-559D-105E87D445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77020" y="2927035"/>
            <a:ext cx="2538855" cy="3392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8555FC-3A78-AB17-9AD3-DF17CB018674}"/>
              </a:ext>
            </a:extLst>
          </p:cNvPr>
          <p:cNvSpPr txBox="1"/>
          <p:nvPr/>
        </p:nvSpPr>
        <p:spPr>
          <a:xfrm>
            <a:off x="6792254" y="941270"/>
            <a:ext cx="613328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1" i="1" dirty="0">
                <a:solidFill>
                  <a:srgbClr val="FFFFFF"/>
                </a:solidFill>
                <a:latin typeface="Georgia" panose="02040502050405020303" pitchFamily="18" charset="0"/>
              </a:rPr>
              <a:t>Project Introduction</a:t>
            </a:r>
          </a:p>
        </p:txBody>
      </p:sp>
    </p:spTree>
    <p:extLst>
      <p:ext uri="{BB962C8B-B14F-4D97-AF65-F5344CB8AC3E}">
        <p14:creationId xmlns:p14="http://schemas.microsoft.com/office/powerpoint/2010/main" val="184805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floor, person&#10;&#10;Description automatically generated">
            <a:extLst>
              <a:ext uri="{FF2B5EF4-FFF2-40B4-BE49-F238E27FC236}">
                <a16:creationId xmlns:a16="http://schemas.microsoft.com/office/drawing/2014/main" id="{B8765ABB-FA67-B120-BCB5-AC153BD467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" r="16031"/>
          <a:stretch/>
        </p:blipFill>
        <p:spPr>
          <a:xfrm>
            <a:off x="-170" y="10"/>
            <a:ext cx="845031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E3F504-C7F0-BF19-1187-23578743C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>
                <a:solidFill>
                  <a:srgbClr val="FFFFFF"/>
                </a:solidFill>
                <a:latin typeface="Bahnschrift" panose="020B0502040204020203" pitchFamily="34" charset="0"/>
              </a:rPr>
            </a:br>
            <a:endParaRPr lang="en-US" sz="2100">
              <a:solidFill>
                <a:srgbClr val="FFFFFF"/>
              </a:solidFill>
              <a:latin typeface="Bahnschrift" panose="020B0502040204020203" pitchFamily="34" charset="0"/>
            </a:endParaRPr>
          </a:p>
        </p:txBody>
      </p:sp>
      <p:pic>
        <p:nvPicPr>
          <p:cNvPr id="5" name="Picture 4" descr="A group of pink roses">
            <a:extLst>
              <a:ext uri="{FF2B5EF4-FFF2-40B4-BE49-F238E27FC236}">
                <a16:creationId xmlns:a16="http://schemas.microsoft.com/office/drawing/2014/main" id="{19BBF026-6BDC-9FBF-7737-62652A6290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3" r="23569" b="-2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821C36C-1875-A57C-5E8A-949F64A00CE1}"/>
              </a:ext>
            </a:extLst>
          </p:cNvPr>
          <p:cNvSpPr txBox="1"/>
          <p:nvPr/>
        </p:nvSpPr>
        <p:spPr>
          <a:xfrm>
            <a:off x="504144" y="245710"/>
            <a:ext cx="5590162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b="1" u="sng" dirty="0">
              <a:solidFill>
                <a:srgbClr val="FFFFFF"/>
              </a:solidFill>
              <a:latin typeface="Bahnschrift" panose="020B0502040204020203" pitchFamily="34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2400" b="1" i="1" dirty="0">
                <a:solidFill>
                  <a:schemeClr val="bg1"/>
                </a:solidFill>
                <a:latin typeface="Bahnschrift" panose="020B0502040204020203" pitchFamily="34" charset="0"/>
              </a:rPr>
              <a:t>The Bachelor</a:t>
            </a: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  <a:t>’s success led to many spin-offs, including </a:t>
            </a:r>
            <a:r>
              <a:rPr lang="en-US" sz="2400" b="1" i="1" dirty="0">
                <a:solidFill>
                  <a:schemeClr val="bg1"/>
                </a:solidFill>
                <a:latin typeface="Bahnschrift" panose="020B0502040204020203" pitchFamily="34" charset="0"/>
              </a:rPr>
              <a:t>The Bachelorette</a:t>
            </a:r>
            <a:b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US" sz="24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  <a:t>Considering its longevity, the most data has been collected on </a:t>
            </a:r>
            <a:r>
              <a:rPr lang="en-US" sz="2400" b="1" i="1" dirty="0">
                <a:solidFill>
                  <a:schemeClr val="bg1"/>
                </a:solidFill>
                <a:latin typeface="Bahnschrift" panose="020B0502040204020203" pitchFamily="34" charset="0"/>
              </a:rPr>
              <a:t>The Bachelor</a:t>
            </a:r>
            <a:b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US" sz="24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  <a:t>Popularly discussed contestant trends in recent years:</a:t>
            </a:r>
          </a:p>
          <a:p>
            <a:pPr marL="742950" lvl="1" indent="-285750">
              <a:buBlip>
                <a:blip r:embed="rId4"/>
              </a:buBlip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Fewer women over the age of 28</a:t>
            </a:r>
          </a:p>
          <a:p>
            <a:pPr marL="742950" lvl="1" indent="-285750">
              <a:buBlip>
                <a:blip r:embed="rId4"/>
              </a:buBlip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Slight increases in more ethnic diversity, but remain predominantly Caucasian</a:t>
            </a:r>
          </a:p>
          <a:p>
            <a:pPr marL="742950" lvl="1" indent="-285750">
              <a:buBlip>
                <a:blip r:embed="rId4"/>
              </a:buBlip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Few women of any faiths other than Christianity</a:t>
            </a:r>
            <a:br>
              <a:rPr lang="en-US" sz="2000" b="1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US" sz="2000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pic>
        <p:nvPicPr>
          <p:cNvPr id="2050" name="Picture 2" descr="The Bachelor' contestants spend thousands and lose their jobs just to be on the  show">
            <a:extLst>
              <a:ext uri="{FF2B5EF4-FFF2-40B4-BE49-F238E27FC236}">
                <a16:creationId xmlns:a16="http://schemas.microsoft.com/office/drawing/2014/main" id="{1F708847-92AF-61AF-B69C-F76D6B3895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8077" y="3364312"/>
            <a:ext cx="3579779" cy="2684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CFD9815-8A2E-9FAE-5804-428B37DE6AF1}"/>
              </a:ext>
            </a:extLst>
          </p:cNvPr>
          <p:cNvSpPr txBox="1"/>
          <p:nvPr/>
        </p:nvSpPr>
        <p:spPr>
          <a:xfrm>
            <a:off x="6704084" y="968954"/>
            <a:ext cx="6133288" cy="20005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1" i="1" dirty="0">
                <a:solidFill>
                  <a:srgbClr val="FFFFFF"/>
                </a:solidFill>
                <a:latin typeface="Georgia" panose="02040502050405020303" pitchFamily="18" charset="0"/>
              </a:rPr>
              <a:t>Project Introduction </a:t>
            </a:r>
            <a:r>
              <a:rPr lang="en-US" sz="2800" i="1" dirty="0">
                <a:solidFill>
                  <a:srgbClr val="FFFFFF"/>
                </a:solidFill>
                <a:latin typeface="Georgia" panose="02040502050405020303" pitchFamily="18" charset="0"/>
              </a:rPr>
              <a:t>(continued)</a:t>
            </a:r>
            <a:endParaRPr lang="en-US" sz="5400" i="1" dirty="0">
              <a:solidFill>
                <a:srgbClr val="FFFFFF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6317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floor, person&#10;&#10;Description automatically generated">
            <a:extLst>
              <a:ext uri="{FF2B5EF4-FFF2-40B4-BE49-F238E27FC236}">
                <a16:creationId xmlns:a16="http://schemas.microsoft.com/office/drawing/2014/main" id="{B8765ABB-FA67-B120-BCB5-AC153BD467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" r="16031"/>
          <a:stretch/>
        </p:blipFill>
        <p:spPr>
          <a:xfrm>
            <a:off x="-170" y="10"/>
            <a:ext cx="845031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E3F504-C7F0-BF19-1187-23578743C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>
                <a:solidFill>
                  <a:srgbClr val="FFFFFF"/>
                </a:solidFill>
                <a:latin typeface="Bahnschrift" panose="020B0502040204020203" pitchFamily="34" charset="0"/>
              </a:rPr>
            </a:br>
            <a:endParaRPr lang="en-US" sz="2100">
              <a:solidFill>
                <a:srgbClr val="FFFFFF"/>
              </a:solidFill>
              <a:latin typeface="Bahnschrift" panose="020B0502040204020203" pitchFamily="34" charset="0"/>
            </a:endParaRPr>
          </a:p>
        </p:txBody>
      </p:sp>
      <p:pic>
        <p:nvPicPr>
          <p:cNvPr id="5" name="Picture 4" descr="A group of pink roses">
            <a:extLst>
              <a:ext uri="{FF2B5EF4-FFF2-40B4-BE49-F238E27FC236}">
                <a16:creationId xmlns:a16="http://schemas.microsoft.com/office/drawing/2014/main" id="{19BBF026-6BDC-9FBF-7737-62652A6290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3" r="23569" b="-2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4ABAB6-4560-2C13-D6D9-84A8A889B78D}"/>
              </a:ext>
            </a:extLst>
          </p:cNvPr>
          <p:cNvSpPr txBox="1"/>
          <p:nvPr/>
        </p:nvSpPr>
        <p:spPr>
          <a:xfrm>
            <a:off x="256161" y="518053"/>
            <a:ext cx="6096000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b="1" u="sng" dirty="0">
              <a:solidFill>
                <a:srgbClr val="FFFFFF"/>
              </a:solidFill>
              <a:latin typeface="Bahnschrift" panose="020B0502040204020203" pitchFamily="34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2400" b="1" i="1" dirty="0">
                <a:solidFill>
                  <a:schemeClr val="bg1"/>
                </a:solidFill>
                <a:latin typeface="Bahnschrift" panose="020B0502040204020203" pitchFamily="34" charset="0"/>
              </a:rPr>
              <a:t>Gathering/Finding the Data</a:t>
            </a:r>
          </a:p>
          <a:p>
            <a:pPr marL="742950" lvl="1" indent="-285750">
              <a:buBlip>
                <a:blip r:embed="rId4"/>
              </a:buBlip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Dataset found on website called “Data World” </a:t>
            </a:r>
            <a:b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US" sz="24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2400" b="1" i="1" dirty="0">
                <a:solidFill>
                  <a:schemeClr val="bg1"/>
                </a:solidFill>
                <a:latin typeface="Bahnschrift" panose="020B0502040204020203" pitchFamily="34" charset="0"/>
              </a:rPr>
              <a:t>Manipulating/Wrangling the Data</a:t>
            </a:r>
          </a:p>
          <a:p>
            <a:pPr marL="742950" lvl="1" indent="-285750">
              <a:buBlip>
                <a:blip r:embed="rId4"/>
              </a:buBlip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Cleaned up the data as it came somewhat “messy” (inconsistent spelling, hyphens, etc.)</a:t>
            </a:r>
          </a:p>
          <a:p>
            <a:pPr marL="742950" lvl="1" indent="-285750">
              <a:buBlip>
                <a:blip r:embed="rId4"/>
              </a:buBlip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Added a variable of ‘hometown region’ based on ‘hometown’</a:t>
            </a:r>
          </a:p>
          <a:p>
            <a:pPr marL="742950" lvl="1" indent="-285750">
              <a:buBlip>
                <a:blip r:embed="rId4"/>
              </a:buBlip>
            </a:pP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</a:rPr>
              <a:t>Subset of the data created for Winners/Runner-Ups to better analyze trends in success on the show</a:t>
            </a:r>
          </a:p>
          <a:p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A60A12-ABD1-F2C8-1BCD-5D9F6E802F9C}"/>
              </a:ext>
            </a:extLst>
          </p:cNvPr>
          <p:cNvSpPr txBox="1"/>
          <p:nvPr/>
        </p:nvSpPr>
        <p:spPr>
          <a:xfrm>
            <a:off x="6608322" y="2606182"/>
            <a:ext cx="609437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b="1" i="1" dirty="0">
                <a:solidFill>
                  <a:srgbClr val="FFFFFF"/>
                </a:solidFill>
                <a:latin typeface="Georgia" panose="02040502050405020303" pitchFamily="18" charset="0"/>
              </a:rPr>
              <a:t>Methods</a:t>
            </a:r>
            <a:endParaRPr lang="en-US" sz="5400" i="1" dirty="0">
              <a:solidFill>
                <a:srgbClr val="FFFFFF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897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floor, person&#10;&#10;Description automatically generated">
            <a:extLst>
              <a:ext uri="{FF2B5EF4-FFF2-40B4-BE49-F238E27FC236}">
                <a16:creationId xmlns:a16="http://schemas.microsoft.com/office/drawing/2014/main" id="{B8765ABB-FA67-B120-BCB5-AC153BD467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" r="16031"/>
          <a:stretch/>
        </p:blipFill>
        <p:spPr>
          <a:xfrm>
            <a:off x="-170" y="10"/>
            <a:ext cx="845031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E3F504-C7F0-BF19-1187-23578743C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>
                <a:solidFill>
                  <a:srgbClr val="FFFFFF"/>
                </a:solidFill>
                <a:latin typeface="Bahnschrift" panose="020B0502040204020203" pitchFamily="34" charset="0"/>
              </a:rPr>
            </a:br>
            <a:endParaRPr lang="en-US" sz="2100">
              <a:solidFill>
                <a:srgbClr val="FFFFFF"/>
              </a:solidFill>
              <a:latin typeface="Bahnschrift" panose="020B0502040204020203" pitchFamily="34" charset="0"/>
            </a:endParaRPr>
          </a:p>
        </p:txBody>
      </p:sp>
      <p:pic>
        <p:nvPicPr>
          <p:cNvPr id="5" name="Picture 4" descr="A group of pink roses">
            <a:extLst>
              <a:ext uri="{FF2B5EF4-FFF2-40B4-BE49-F238E27FC236}">
                <a16:creationId xmlns:a16="http://schemas.microsoft.com/office/drawing/2014/main" id="{19BBF026-6BDC-9FBF-7737-62652A6290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3" r="23569" b="-2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4ABAB6-4560-2C13-D6D9-84A8A889B78D}"/>
              </a:ext>
            </a:extLst>
          </p:cNvPr>
          <p:cNvSpPr txBox="1"/>
          <p:nvPr/>
        </p:nvSpPr>
        <p:spPr>
          <a:xfrm>
            <a:off x="314527" y="419731"/>
            <a:ext cx="6096000" cy="14311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spcAft>
                <a:spcPts val="600"/>
              </a:spcAft>
              <a:buBlip>
                <a:blip r:embed="rId4"/>
              </a:buBlip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15BA18-6A15-451A-52E3-7708915839F8}"/>
              </a:ext>
            </a:extLst>
          </p:cNvPr>
          <p:cNvSpPr txBox="1"/>
          <p:nvPr/>
        </p:nvSpPr>
        <p:spPr>
          <a:xfrm>
            <a:off x="314527" y="1256717"/>
            <a:ext cx="6135328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Blip>
                <a:blip r:embed="rId4"/>
              </a:buBlip>
            </a:pP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  <a:t>Although there have been 26 seasons, the best data found was for Seasons 1-23 (with gaps for Seasons 3-4 and 6-9)</a:t>
            </a:r>
            <a:b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US" sz="24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  <a:t>Data focused on the women (who will be referred to as “contestants” moving forward), specifically highlighting variables related to age, elimination week, &amp; hometown</a:t>
            </a:r>
            <a:br>
              <a:rPr lang="en-US" b="1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</a:rPr>
              <a:t>479 contestants in sample</a:t>
            </a:r>
            <a:br>
              <a:rPr lang="en-US" b="1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7BB450-9F86-8702-0F1A-639B9F36049D}"/>
              </a:ext>
            </a:extLst>
          </p:cNvPr>
          <p:cNvSpPr txBox="1"/>
          <p:nvPr/>
        </p:nvSpPr>
        <p:spPr>
          <a:xfrm>
            <a:off x="6581474" y="2275441"/>
            <a:ext cx="6094378" cy="1415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5400" b="1" i="1" dirty="0">
                <a:solidFill>
                  <a:srgbClr val="FFFFFF"/>
                </a:solidFill>
                <a:latin typeface="Georgia" panose="02040502050405020303" pitchFamily="18" charset="0"/>
              </a:rPr>
              <a:t>Methods</a:t>
            </a:r>
          </a:p>
          <a:p>
            <a:pPr algn="ctr"/>
            <a:r>
              <a:rPr lang="en-US" sz="3200" i="1" dirty="0">
                <a:solidFill>
                  <a:srgbClr val="FFFFFF"/>
                </a:solidFill>
                <a:latin typeface="Georgia" panose="02040502050405020303" pitchFamily="18" charset="0"/>
              </a:rPr>
              <a:t>(continued)</a:t>
            </a:r>
          </a:p>
        </p:txBody>
      </p:sp>
    </p:spTree>
    <p:extLst>
      <p:ext uri="{BB962C8B-B14F-4D97-AF65-F5344CB8AC3E}">
        <p14:creationId xmlns:p14="http://schemas.microsoft.com/office/powerpoint/2010/main" val="422156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floor, person&#10;&#10;Description automatically generated">
            <a:extLst>
              <a:ext uri="{FF2B5EF4-FFF2-40B4-BE49-F238E27FC236}">
                <a16:creationId xmlns:a16="http://schemas.microsoft.com/office/drawing/2014/main" id="{B8765ABB-FA67-B120-BCB5-AC153BD467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" r="16031"/>
          <a:stretch/>
        </p:blipFill>
        <p:spPr>
          <a:xfrm>
            <a:off x="-170" y="10"/>
            <a:ext cx="845031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E3F504-C7F0-BF19-1187-23578743C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>
                <a:solidFill>
                  <a:srgbClr val="FFFFFF"/>
                </a:solidFill>
                <a:latin typeface="Bahnschrift" panose="020B0502040204020203" pitchFamily="34" charset="0"/>
              </a:rPr>
            </a:br>
            <a:endParaRPr lang="en-US" sz="2100">
              <a:solidFill>
                <a:srgbClr val="FFFFFF"/>
              </a:solidFill>
              <a:latin typeface="Bahnschrift" panose="020B0502040204020203" pitchFamily="34" charset="0"/>
            </a:endParaRPr>
          </a:p>
        </p:txBody>
      </p:sp>
      <p:pic>
        <p:nvPicPr>
          <p:cNvPr id="5" name="Picture 4" descr="A group of pink roses">
            <a:extLst>
              <a:ext uri="{FF2B5EF4-FFF2-40B4-BE49-F238E27FC236}">
                <a16:creationId xmlns:a16="http://schemas.microsoft.com/office/drawing/2014/main" id="{19BBF026-6BDC-9FBF-7737-62652A6290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3" r="23569" b="-2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4ABAB6-4560-2C13-D6D9-84A8A889B78D}"/>
              </a:ext>
            </a:extLst>
          </p:cNvPr>
          <p:cNvSpPr txBox="1"/>
          <p:nvPr/>
        </p:nvSpPr>
        <p:spPr>
          <a:xfrm>
            <a:off x="314527" y="419731"/>
            <a:ext cx="6096000" cy="14311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spcAft>
                <a:spcPts val="600"/>
              </a:spcAft>
              <a:buBlip>
                <a:blip r:embed="rId4"/>
              </a:buBlip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F15BA18-6A15-451A-52E3-7708915839F8}"/>
              </a:ext>
            </a:extLst>
          </p:cNvPr>
          <p:cNvSpPr txBox="1"/>
          <p:nvPr/>
        </p:nvSpPr>
        <p:spPr>
          <a:xfrm>
            <a:off x="314527" y="851222"/>
            <a:ext cx="6135328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sz="18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2500" b="1" dirty="0">
                <a:solidFill>
                  <a:schemeClr val="bg1"/>
                </a:solidFill>
                <a:latin typeface="Bahnschrift" panose="020B0502040204020203" pitchFamily="34" charset="0"/>
              </a:rPr>
              <a:t>Evaluation Question #1:</a:t>
            </a:r>
          </a:p>
          <a:p>
            <a:pPr marL="742950" lvl="1" indent="-285750">
              <a:buBlip>
                <a:blip r:embed="rId4"/>
              </a:buBlip>
            </a:pPr>
            <a:r>
              <a:rPr lang="en-US" sz="2000" b="1" i="1" dirty="0">
                <a:solidFill>
                  <a:srgbClr val="FF0000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</a:t>
            </a:r>
            <a:r>
              <a:rPr lang="en-US" sz="2000" b="1" i="1" dirty="0">
                <a:solidFill>
                  <a:srgbClr val="FF0000"/>
                </a:solidFill>
                <a:effectLst/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ow has the average age of a Bachelor Contestant changed over time (from 2002-2019, given the dataset)?</a:t>
            </a:r>
          </a:p>
          <a:p>
            <a:pPr marL="1200150" lvl="2" indent="-285750">
              <a:buBlip>
                <a:blip r:embed="rId4"/>
              </a:buBlip>
            </a:pPr>
            <a:r>
              <a:rPr lang="en-US" sz="2000" b="1" u="sng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Hypothesis</a:t>
            </a:r>
            <a:r>
              <a:rPr lang="en-US" sz="2000" b="1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average age of a Bachelor Contestant has </a:t>
            </a:r>
            <a:r>
              <a:rPr lang="en-US" sz="2000" b="1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declined</a:t>
            </a:r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over time.</a:t>
            </a:r>
            <a:br>
              <a:rPr lang="en-US" sz="2000" dirty="0"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2000" dirty="0">
              <a:latin typeface="Bahnschrift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Blip>
                <a:blip r:embed="rId4"/>
              </a:buBlip>
            </a:pPr>
            <a:r>
              <a:rPr lang="en-US" sz="2500" b="1" dirty="0">
                <a:solidFill>
                  <a:schemeClr val="bg1"/>
                </a:solidFill>
                <a:latin typeface="Bahnschrift" panose="020B0502040204020203" pitchFamily="34" charset="0"/>
              </a:rPr>
              <a:t>Evaluation Question #2:</a:t>
            </a:r>
          </a:p>
          <a:p>
            <a:pPr marL="742950" lvl="1" indent="-285750">
              <a:buBlip>
                <a:blip r:embed="rId4"/>
              </a:buBlip>
            </a:pPr>
            <a:r>
              <a:rPr lang="en-US" sz="2000" b="1" i="1" dirty="0">
                <a:solidFill>
                  <a:srgbClr val="FF0000"/>
                </a:solidFill>
                <a:effectLst/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Is a Bachelor contestant’s hometown region a predictor for success on the show?</a:t>
            </a:r>
            <a:endParaRPr lang="en-US" sz="2000" b="1" i="1" dirty="0">
              <a:effectLst/>
              <a:latin typeface="Bahnschrift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00150" lvl="2" indent="-285750">
              <a:buBlip>
                <a:blip r:embed="rId4"/>
              </a:buBlip>
            </a:pPr>
            <a:r>
              <a:rPr lang="en-US" sz="2000" b="1" u="sng" dirty="0">
                <a:solidFill>
                  <a:schemeClr val="bg1"/>
                </a:solidFill>
                <a:latin typeface="Bahnschrift" panose="020B0502040204020203" pitchFamily="34" charset="0"/>
              </a:rPr>
              <a:t>Hypothesis</a:t>
            </a:r>
            <a:r>
              <a:rPr lang="en-US" sz="2000" b="1" dirty="0">
                <a:solidFill>
                  <a:schemeClr val="bg1"/>
                </a:solidFill>
                <a:latin typeface="Bahnschrift" panose="020B0502040204020203" pitchFamily="34" charset="0"/>
              </a:rPr>
              <a:t>: </a:t>
            </a:r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  <a:t>Hometown region </a:t>
            </a:r>
            <a:r>
              <a:rPr lang="en-US" sz="2000" b="1" dirty="0">
                <a:solidFill>
                  <a:schemeClr val="bg1"/>
                </a:solidFill>
                <a:latin typeface="Bahnschrift" panose="020B0502040204020203" pitchFamily="34" charset="0"/>
              </a:rPr>
              <a:t>is</a:t>
            </a:r>
            <a:r>
              <a:rPr lang="en-US" sz="2000" dirty="0">
                <a:solidFill>
                  <a:schemeClr val="bg1"/>
                </a:solidFill>
                <a:latin typeface="Bahnschrift" panose="020B0502040204020203" pitchFamily="34" charset="0"/>
              </a:rPr>
              <a:t> a predictor for success on the show. </a:t>
            </a: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453B41-03DC-4870-236D-0FD1BB4A0FF2}"/>
              </a:ext>
            </a:extLst>
          </p:cNvPr>
          <p:cNvSpPr txBox="1"/>
          <p:nvPr/>
        </p:nvSpPr>
        <p:spPr>
          <a:xfrm>
            <a:off x="7998568" y="2488381"/>
            <a:ext cx="373299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i="1" dirty="0">
                <a:solidFill>
                  <a:srgbClr val="FFFFFF"/>
                </a:solidFill>
                <a:latin typeface="Georgia" panose="02040502050405020303" pitchFamily="18" charset="0"/>
              </a:rPr>
              <a:t>Evaluation</a:t>
            </a:r>
          </a:p>
          <a:p>
            <a:r>
              <a:rPr lang="en-US" sz="4800" b="1" i="1" dirty="0">
                <a:solidFill>
                  <a:srgbClr val="FFFFFF"/>
                </a:solidFill>
                <a:latin typeface="Georgia" panose="02040502050405020303" pitchFamily="18" charset="0"/>
              </a:rPr>
              <a:t> Questions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377586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floor, person&#10;&#10;Description automatically generated">
            <a:extLst>
              <a:ext uri="{FF2B5EF4-FFF2-40B4-BE49-F238E27FC236}">
                <a16:creationId xmlns:a16="http://schemas.microsoft.com/office/drawing/2014/main" id="{B8765ABB-FA67-B120-BCB5-AC153BD467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" r="16031"/>
          <a:stretch/>
        </p:blipFill>
        <p:spPr>
          <a:xfrm>
            <a:off x="-170" y="10"/>
            <a:ext cx="845031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E3F504-C7F0-BF19-1187-23578743C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>
                <a:solidFill>
                  <a:srgbClr val="FFFFFF"/>
                </a:solidFill>
                <a:latin typeface="Bahnschrift" panose="020B0502040204020203" pitchFamily="34" charset="0"/>
              </a:rPr>
            </a:br>
            <a:endParaRPr lang="en-US" sz="2100">
              <a:solidFill>
                <a:srgbClr val="FFFFFF"/>
              </a:solidFill>
              <a:latin typeface="Bahnschrift" panose="020B0502040204020203" pitchFamily="34" charset="0"/>
            </a:endParaRPr>
          </a:p>
        </p:txBody>
      </p:sp>
      <p:pic>
        <p:nvPicPr>
          <p:cNvPr id="5" name="Picture 4" descr="A group of pink roses">
            <a:extLst>
              <a:ext uri="{FF2B5EF4-FFF2-40B4-BE49-F238E27FC236}">
                <a16:creationId xmlns:a16="http://schemas.microsoft.com/office/drawing/2014/main" id="{19BBF026-6BDC-9FBF-7737-62652A6290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3" r="23569" b="-2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4ABAB6-4560-2C13-D6D9-84A8A889B78D}"/>
              </a:ext>
            </a:extLst>
          </p:cNvPr>
          <p:cNvSpPr txBox="1"/>
          <p:nvPr/>
        </p:nvSpPr>
        <p:spPr>
          <a:xfrm>
            <a:off x="314527" y="419731"/>
            <a:ext cx="6096000" cy="14311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spcAft>
                <a:spcPts val="600"/>
              </a:spcAft>
              <a:buBlip>
                <a:blip r:embed="rId4"/>
              </a:buBlip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84341A-9492-1982-4964-21AD9CBE9823}"/>
              </a:ext>
            </a:extLst>
          </p:cNvPr>
          <p:cNvSpPr txBox="1"/>
          <p:nvPr/>
        </p:nvSpPr>
        <p:spPr>
          <a:xfrm>
            <a:off x="202598" y="418026"/>
            <a:ext cx="6135328" cy="60170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Blip>
                <a:blip r:embed="rId4"/>
              </a:buBlip>
            </a:pPr>
            <a:r>
              <a:rPr lang="en-US" sz="2500" b="1" i="1" dirty="0">
                <a:solidFill>
                  <a:schemeClr val="bg1"/>
                </a:solidFill>
                <a:latin typeface="Bahnschrift" panose="020B0502040204020203" pitchFamily="34" charset="0"/>
              </a:rPr>
              <a:t>Evaluation Question #1</a:t>
            </a:r>
          </a:p>
          <a:p>
            <a:endParaRPr lang="en-US" sz="2400" b="1" dirty="0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algn="ctr"/>
            <a:r>
              <a:rPr lang="en-US" sz="2400" b="1" u="sng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Hypothesis</a:t>
            </a: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average age of a Bachelor Contestant has </a:t>
            </a:r>
            <a:r>
              <a:rPr lang="en-US" sz="2400" b="1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declined</a:t>
            </a:r>
            <a:r>
              <a:rPr lang="en-US" sz="2400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over time.</a:t>
            </a:r>
            <a:br>
              <a:rPr lang="en-US" sz="1800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7200" b="1" dirty="0">
                <a:solidFill>
                  <a:srgbClr val="FF0000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FALSE</a:t>
            </a:r>
            <a:endParaRPr lang="en-US" sz="1800" b="1" dirty="0">
              <a:solidFill>
                <a:srgbClr val="FF0000"/>
              </a:solidFill>
              <a:latin typeface="Bahnschrift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b="1" dirty="0">
              <a:solidFill>
                <a:schemeClr val="bg1"/>
              </a:solidFill>
              <a:latin typeface="Bahnschrift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While it is true that the average age of the standard Bachelor contestant is infrequently above 28, if ever, it is false that average age has declined over time. </a:t>
            </a:r>
          </a:p>
          <a:p>
            <a:endParaRPr lang="en-US" b="1" dirty="0">
              <a:solidFill>
                <a:schemeClr val="bg1"/>
              </a:solidFill>
              <a:latin typeface="Bahnschrift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On the next slide, it is clear that, while average age has fluctuated a bit over the years, it really has not changed too much in 23 seasons.  </a:t>
            </a:r>
          </a:p>
          <a:p>
            <a:endParaRPr lang="en-US" b="1" dirty="0">
              <a:solidFill>
                <a:schemeClr val="bg1"/>
              </a:solidFill>
              <a:latin typeface="Bahnschrift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b="1" dirty="0">
                <a:solidFill>
                  <a:srgbClr val="FF0000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*</a:t>
            </a:r>
            <a:r>
              <a:rPr lang="en-US" b="1" u="sng" dirty="0">
                <a:solidFill>
                  <a:srgbClr val="FF0000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Note</a:t>
            </a:r>
            <a:r>
              <a:rPr lang="en-US" b="1" dirty="0">
                <a:solidFill>
                  <a:srgbClr val="FF0000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b="1" dirty="0">
                <a:solidFill>
                  <a:schemeClr val="bg1"/>
                </a:solidFill>
                <a:latin typeface="Bahnschrift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from 3 most recent seasons not included, so results are imperfect!</a:t>
            </a:r>
            <a:br>
              <a:rPr lang="en-US" b="1" dirty="0">
                <a:solidFill>
                  <a:schemeClr val="bg1"/>
                </a:solidFill>
                <a:latin typeface="Bahnschrift" panose="020B0502040204020203" pitchFamily="34" charset="0"/>
              </a:rPr>
            </a:br>
            <a:endParaRPr lang="en-US" b="1" dirty="0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F1A228F-AD2F-1FAB-449F-5E22ECB772A3}"/>
              </a:ext>
            </a:extLst>
          </p:cNvPr>
          <p:cNvSpPr txBox="1"/>
          <p:nvPr/>
        </p:nvSpPr>
        <p:spPr>
          <a:xfrm>
            <a:off x="7960073" y="2548647"/>
            <a:ext cx="352321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i="1" dirty="0">
                <a:solidFill>
                  <a:srgbClr val="FFFFFF"/>
                </a:solidFill>
                <a:latin typeface="Georgia" panose="02040502050405020303" pitchFamily="18" charset="0"/>
              </a:rPr>
              <a:t>Results</a:t>
            </a:r>
            <a:endParaRPr lang="en-US" sz="6600" b="1" i="1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5145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floor, person&#10;&#10;Description automatically generated">
            <a:extLst>
              <a:ext uri="{FF2B5EF4-FFF2-40B4-BE49-F238E27FC236}">
                <a16:creationId xmlns:a16="http://schemas.microsoft.com/office/drawing/2014/main" id="{B8765ABB-FA67-B120-BCB5-AC153BD467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9" r="16031"/>
          <a:stretch/>
        </p:blipFill>
        <p:spPr>
          <a:xfrm>
            <a:off x="-170" y="-9822"/>
            <a:ext cx="845031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E3F504-C7F0-BF19-1187-23578743CA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 b="1">
                <a:solidFill>
                  <a:srgbClr val="FFFFFF"/>
                </a:solidFill>
                <a:latin typeface="Bahnschrift" panose="020B0502040204020203" pitchFamily="34" charset="0"/>
              </a:rPr>
            </a:br>
            <a:br>
              <a:rPr lang="en-US" sz="2100">
                <a:solidFill>
                  <a:srgbClr val="FFFFFF"/>
                </a:solidFill>
                <a:latin typeface="Bahnschrift" panose="020B0502040204020203" pitchFamily="34" charset="0"/>
              </a:rPr>
            </a:br>
            <a:endParaRPr lang="en-US" sz="2100">
              <a:solidFill>
                <a:srgbClr val="FFFFFF"/>
              </a:solidFill>
              <a:latin typeface="Bahnschrift" panose="020B0502040204020203" pitchFamily="34" charset="0"/>
            </a:endParaRPr>
          </a:p>
        </p:txBody>
      </p:sp>
      <p:pic>
        <p:nvPicPr>
          <p:cNvPr id="5" name="Picture 4" descr="A group of pink roses">
            <a:extLst>
              <a:ext uri="{FF2B5EF4-FFF2-40B4-BE49-F238E27FC236}">
                <a16:creationId xmlns:a16="http://schemas.microsoft.com/office/drawing/2014/main" id="{19BBF026-6BDC-9FBF-7737-62652A6290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93" r="23569" b="-2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4ABAB6-4560-2C13-D6D9-84A8A889B78D}"/>
              </a:ext>
            </a:extLst>
          </p:cNvPr>
          <p:cNvSpPr txBox="1"/>
          <p:nvPr/>
        </p:nvSpPr>
        <p:spPr>
          <a:xfrm>
            <a:off x="314527" y="419731"/>
            <a:ext cx="6096000" cy="14311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 marL="285750" indent="-285750">
              <a:spcAft>
                <a:spcPts val="600"/>
              </a:spcAft>
              <a:buBlip>
                <a:blip r:embed="rId4"/>
              </a:buBlip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  <a:p>
            <a:pPr>
              <a:spcAft>
                <a:spcPts val="600"/>
              </a:spcAft>
            </a:pPr>
            <a:endParaRPr lang="en-US" b="1">
              <a:solidFill>
                <a:schemeClr val="bg1"/>
              </a:solidFill>
              <a:latin typeface="Bahnschrift" panose="020B0502040204020203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7787D58-D922-883E-4AE4-9E66962CDD9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678" t="20922" r="645" b="13410"/>
          <a:stretch/>
        </p:blipFill>
        <p:spPr>
          <a:xfrm>
            <a:off x="618331" y="942951"/>
            <a:ext cx="10909242" cy="539620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8821206-ABE4-5B4D-D7EF-95990C561DDA}"/>
              </a:ext>
            </a:extLst>
          </p:cNvPr>
          <p:cNvSpPr txBox="1"/>
          <p:nvPr/>
        </p:nvSpPr>
        <p:spPr>
          <a:xfrm>
            <a:off x="367068" y="324255"/>
            <a:ext cx="713295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Blip>
                <a:blip r:embed="rId4"/>
              </a:buBlip>
            </a:pPr>
            <a:r>
              <a:rPr lang="en-US" sz="2800" b="1" i="1" dirty="0">
                <a:solidFill>
                  <a:schemeClr val="bg1"/>
                </a:solidFill>
                <a:latin typeface="Georgia" panose="02040502050405020303" pitchFamily="18" charset="0"/>
              </a:rPr>
              <a:t>Season/Average Age Line Graph</a:t>
            </a:r>
          </a:p>
        </p:txBody>
      </p:sp>
    </p:spTree>
    <p:extLst>
      <p:ext uri="{BB962C8B-B14F-4D97-AF65-F5344CB8AC3E}">
        <p14:creationId xmlns:p14="http://schemas.microsoft.com/office/powerpoint/2010/main" val="3186960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3318</TotalTime>
  <Words>1159</Words>
  <Application>Microsoft Office PowerPoint</Application>
  <PresentationFormat>Widescreen</PresentationFormat>
  <Paragraphs>132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Bahnschrift</vt:lpstr>
      <vt:lpstr>Calibri</vt:lpstr>
      <vt:lpstr>Calibri Light</vt:lpstr>
      <vt:lpstr>Georgia</vt:lpstr>
      <vt:lpstr>Office Theme</vt:lpstr>
      <vt:lpstr>PowerPoint Presentation</vt:lpstr>
      <vt:lpstr>              </vt:lpstr>
      <vt:lpstr>              </vt:lpstr>
      <vt:lpstr>              </vt:lpstr>
      <vt:lpstr>              </vt:lpstr>
      <vt:lpstr>              </vt:lpstr>
      <vt:lpstr>              </vt:lpstr>
      <vt:lpstr>              </vt:lpstr>
      <vt:lpstr>              </vt:lpstr>
      <vt:lpstr>              </vt:lpstr>
      <vt:lpstr>              </vt:lpstr>
      <vt:lpstr>              </vt:lpstr>
      <vt:lpstr>              </vt:lpstr>
      <vt:lpstr>              </vt:lpstr>
      <vt:lpstr>              </vt:lpstr>
      <vt:lpstr>              </vt:lpstr>
      <vt:lpstr>            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Bachelor Contestants Analysis ENTITY Academy Data Science Final Project   By Maggie Goodman</dc:title>
  <dc:creator>Maggie</dc:creator>
  <cp:lastModifiedBy>Maggie</cp:lastModifiedBy>
  <cp:revision>12</cp:revision>
  <dcterms:created xsi:type="dcterms:W3CDTF">2022-12-10T18:14:20Z</dcterms:created>
  <dcterms:modified xsi:type="dcterms:W3CDTF">2022-12-13T01:33:17Z</dcterms:modified>
</cp:coreProperties>
</file>

<file path=docProps/thumbnail.jpeg>
</file>